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9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8" r:id="rId11"/>
    <p:sldId id="269" r:id="rId12"/>
    <p:sldId id="270" r:id="rId13"/>
    <p:sldId id="271" r:id="rId14"/>
    <p:sldId id="275" r:id="rId15"/>
    <p:sldId id="273" r:id="rId16"/>
    <p:sldId id="276" r:id="rId17"/>
    <p:sldId id="274" r:id="rId18"/>
    <p:sldId id="277" r:id="rId19"/>
    <p:sldId id="278" r:id="rId20"/>
  </p:sldIdLst>
  <p:sldSz cx="9144000" cy="6858000" type="overhead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C02E-AEA2-4BC6-8733-A5640C8C7FFA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FA567-86D8-44E7-B537-FD4F16E526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27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3E705-C929-4821-BD62-422CD677AA91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99DC8-F4B0-4FAB-82FE-CDA6418619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3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9DC8-F4B0-4FAB-82FE-CDA64186195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45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46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66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71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8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7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9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62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95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2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04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29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0392-E90C-4501-84EA-E7A6E9D30675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2945-49FC-43E0-835C-7B723E19C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52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7340\Desktop\擷取15614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2292"/>
            <a:ext cx="5045075" cy="54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向右箭號 5"/>
          <p:cNvSpPr/>
          <p:nvPr/>
        </p:nvSpPr>
        <p:spPr>
          <a:xfrm rot="10800000">
            <a:off x="1187625" y="4365104"/>
            <a:ext cx="720080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697923" y="3729806"/>
            <a:ext cx="288032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進入新北市</a:t>
            </a:r>
            <a:r>
              <a:rPr lang="zh-TW" altLang="en-US" sz="2400" dirty="0" smtClean="0"/>
              <a:t>志願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服務</a:t>
            </a:r>
            <a:r>
              <a:rPr lang="zh-TW" altLang="en-US" sz="2400" dirty="0"/>
              <a:t>推廣</a:t>
            </a:r>
            <a:r>
              <a:rPr lang="zh-TW" altLang="en-US" sz="2400" dirty="0" smtClean="0"/>
              <a:t>中心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網站首頁，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連結「臺北ｅ大」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685062" y="766388"/>
            <a:ext cx="288032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開啟網頁遊覽器搜尋「臺北ｅ大」</a:t>
            </a:r>
            <a:endParaRPr lang="en-US" altLang="zh-TW" sz="2400" dirty="0" smtClean="0"/>
          </a:p>
          <a:p>
            <a:r>
              <a:rPr lang="zh-TW" altLang="en-US" sz="2400" dirty="0"/>
              <a:t>網址</a:t>
            </a:r>
            <a:r>
              <a:rPr lang="zh-TW" altLang="en-US" sz="2400" dirty="0" smtClean="0"/>
              <a:t>：</a:t>
            </a:r>
            <a:r>
              <a:rPr lang="en-US" altLang="zh-TW" sz="2400" dirty="0"/>
              <a:t>https://elearning.taipei/mpage</a:t>
            </a:r>
            <a:r>
              <a:rPr lang="en-US" altLang="zh-TW" sz="2400" dirty="0" smtClean="0"/>
              <a:t>/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801186" y="306896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或</a:t>
            </a:r>
          </a:p>
        </p:txBody>
      </p:sp>
    </p:spTree>
    <p:extLst>
      <p:ext uri="{BB962C8B-B14F-4D97-AF65-F5344CB8AC3E}">
        <p14:creationId xmlns:p14="http://schemas.microsoft.com/office/powerpoint/2010/main" val="174626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1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051720" y="1541983"/>
            <a:ext cx="52565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重新開啟臺北</a:t>
            </a:r>
            <a:r>
              <a:rPr lang="en-US" altLang="zh-TW" sz="2400" dirty="0"/>
              <a:t>e</a:t>
            </a:r>
            <a:r>
              <a:rPr lang="zh-TW" altLang="en-US" sz="2400" dirty="0"/>
              <a:t>大網頁，進行會員</a:t>
            </a:r>
            <a:r>
              <a:rPr lang="zh-TW" altLang="en-US" sz="2400" dirty="0" smtClean="0"/>
              <a:t>登入</a:t>
            </a:r>
            <a:endParaRPr lang="zh-TW" altLang="en-US" sz="2400" dirty="0"/>
          </a:p>
        </p:txBody>
      </p:sp>
      <p:sp>
        <p:nvSpPr>
          <p:cNvPr id="5" name="向下箭號 4"/>
          <p:cNvSpPr/>
          <p:nvPr/>
        </p:nvSpPr>
        <p:spPr>
          <a:xfrm rot="10800000">
            <a:off x="9324528" y="1196753"/>
            <a:ext cx="1008112" cy="80689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2411760" y="3971494"/>
            <a:ext cx="792088" cy="64807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203848" y="4170520"/>
            <a:ext cx="3600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關鍵字搜尋志工基礎訓練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512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22" y="284919"/>
            <a:ext cx="8981755" cy="528945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347864" y="2852936"/>
            <a:ext cx="38164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選擇「志工基礎教育訓練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高齡志工版</a:t>
            </a:r>
            <a:r>
              <a:rPr lang="en-US" altLang="zh-TW" sz="2400" dirty="0" smtClean="0"/>
              <a:t>)(6</a:t>
            </a:r>
            <a:r>
              <a:rPr lang="zh-TW" altLang="en-US" sz="2400" dirty="0" smtClean="0"/>
              <a:t>小時版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」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088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35" y="274639"/>
            <a:ext cx="9303135" cy="3824145"/>
          </a:xfrm>
        </p:spPr>
      </p:pic>
      <p:sp>
        <p:nvSpPr>
          <p:cNvPr id="4" name="文字方塊 3"/>
          <p:cNvSpPr txBox="1"/>
          <p:nvPr/>
        </p:nvSpPr>
        <p:spPr>
          <a:xfrm>
            <a:off x="539552" y="4005064"/>
            <a:ext cx="814724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社會福利類特殊訓練課程有「社會資源與志願服務」</a:t>
            </a:r>
            <a:r>
              <a:rPr lang="en-US" altLang="zh-TW" sz="2400" dirty="0" smtClean="0"/>
              <a:t>(1</a:t>
            </a:r>
            <a:r>
              <a:rPr lang="zh-TW" altLang="en-US" sz="2400" dirty="0" smtClean="0"/>
              <a:t>小時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、「社會福利概述」</a:t>
            </a:r>
            <a:r>
              <a:rPr lang="en-US" altLang="zh-TW" sz="2400" dirty="0" smtClean="0"/>
              <a:t>(2</a:t>
            </a:r>
            <a:r>
              <a:rPr lang="zh-TW" altLang="en-US" sz="2400" dirty="0" smtClean="0"/>
              <a:t>小時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及綜合討論</a:t>
            </a:r>
            <a:r>
              <a:rPr lang="en-US" altLang="zh-TW" sz="2400" dirty="0" smtClean="0"/>
              <a:t>(1</a:t>
            </a:r>
            <a:r>
              <a:rPr lang="zh-TW" altLang="en-US" sz="2400" dirty="0" smtClean="0"/>
              <a:t>小時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，運用</a:t>
            </a:r>
            <a:r>
              <a:rPr lang="zh-TW" altLang="en-US" sz="2400" dirty="0"/>
              <a:t>單位業務</a:t>
            </a:r>
            <a:r>
              <a:rPr lang="zh-TW" altLang="en-US" sz="2400" dirty="0" smtClean="0"/>
              <a:t>簡介及工作內容說明</a:t>
            </a:r>
            <a:r>
              <a:rPr lang="en-US" altLang="zh-TW" sz="2400" dirty="0" smtClean="0"/>
              <a:t>(2</a:t>
            </a:r>
            <a:r>
              <a:rPr lang="zh-TW" altLang="en-US" sz="2400" dirty="0" smtClean="0"/>
              <a:t>小時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請運用單位安排實體課程。</a:t>
            </a:r>
            <a:endParaRPr lang="en-US" altLang="zh-TW" sz="2400" dirty="0" smtClean="0"/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社會福利</a:t>
            </a:r>
            <a:r>
              <a:rPr lang="zh-TW" altLang="en-US" sz="2400" dirty="0"/>
              <a:t>類志工特殊訓練</a:t>
            </a:r>
            <a:r>
              <a:rPr lang="en-US" altLang="zh-TW" sz="2400" dirty="0"/>
              <a:t>(</a:t>
            </a:r>
            <a:r>
              <a:rPr lang="zh-TW" altLang="en-US" sz="2400" dirty="0"/>
              <a:t>高齡志工版</a:t>
            </a:r>
            <a:r>
              <a:rPr lang="en-US" altLang="zh-TW" sz="2400" dirty="0"/>
              <a:t>)-</a:t>
            </a:r>
            <a:r>
              <a:rPr lang="zh-TW" altLang="en-US" sz="2400" dirty="0"/>
              <a:t>衛生福利部</a:t>
            </a:r>
            <a:r>
              <a:rPr lang="zh-TW" altLang="en-US" sz="2400" dirty="0" smtClean="0"/>
              <a:t>提供完整</a:t>
            </a:r>
            <a:r>
              <a:rPr lang="en-US" altLang="zh-TW" sz="2400" dirty="0" smtClean="0"/>
              <a:t>6</a:t>
            </a:r>
            <a:r>
              <a:rPr lang="zh-TW" altLang="en-US" sz="2400" dirty="0"/>
              <a:t>小時</a:t>
            </a:r>
            <a:r>
              <a:rPr lang="zh-TW" altLang="en-US" sz="2400" dirty="0" smtClean="0"/>
              <a:t>課程。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295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7340\Desktop\擷取1464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" y="188640"/>
            <a:ext cx="408964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788024" y="4869160"/>
            <a:ext cx="316835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選擇課程後進入課程介紹，點選「進入課程」開始觀看課程</a:t>
            </a:r>
            <a:endParaRPr lang="zh-TW" altLang="en-US" sz="2400" dirty="0"/>
          </a:p>
        </p:txBody>
      </p:sp>
      <p:sp>
        <p:nvSpPr>
          <p:cNvPr id="5" name="向右箭號 4"/>
          <p:cNvSpPr/>
          <p:nvPr/>
        </p:nvSpPr>
        <p:spPr>
          <a:xfrm rot="10800000">
            <a:off x="1403648" y="6034299"/>
            <a:ext cx="864096" cy="64449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24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AL7340\Desktop\擷取5414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720"/>
            <a:ext cx="8728968" cy="60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向右箭號 4"/>
          <p:cNvSpPr/>
          <p:nvPr/>
        </p:nvSpPr>
        <p:spPr>
          <a:xfrm rot="10800000">
            <a:off x="5724128" y="2060848"/>
            <a:ext cx="864096" cy="64449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364088" y="2823319"/>
            <a:ext cx="20882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點選課程進入</a:t>
            </a:r>
          </a:p>
        </p:txBody>
      </p:sp>
    </p:spTree>
    <p:extLst>
      <p:ext uri="{BB962C8B-B14F-4D97-AF65-F5344CB8AC3E}">
        <p14:creationId xmlns:p14="http://schemas.microsoft.com/office/powerpoint/2010/main" val="127461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下箭號 3"/>
          <p:cNvSpPr/>
          <p:nvPr/>
        </p:nvSpPr>
        <p:spPr>
          <a:xfrm rot="10800000">
            <a:off x="5663952" y="1196752"/>
            <a:ext cx="636240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516216" y="1196751"/>
            <a:ext cx="331236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完成課程後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「回到我的課程」或「離開課程</a:t>
            </a:r>
            <a:r>
              <a:rPr lang="zh-TW" altLang="en-US" sz="2400" dirty="0" smtClean="0"/>
              <a:t>」進行測驗</a:t>
            </a:r>
            <a:endParaRPr lang="zh-TW" altLang="en-US" sz="2400" dirty="0"/>
          </a:p>
        </p:txBody>
      </p:sp>
      <p:sp>
        <p:nvSpPr>
          <p:cNvPr id="7" name="向右箭號 6"/>
          <p:cNvSpPr/>
          <p:nvPr/>
        </p:nvSpPr>
        <p:spPr>
          <a:xfrm rot="10800000">
            <a:off x="2893137" y="1916832"/>
            <a:ext cx="864096" cy="64449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760750" y="2566238"/>
            <a:ext cx="320286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選擇課程或章節觀看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358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7340\Desktop\擷取41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8532440" cy="66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139952" y="109512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400758" y="1455167"/>
            <a:ext cx="34836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先點選「更新我的課程」</a:t>
            </a:r>
            <a:endParaRPr lang="zh-TW" altLang="en-US" sz="2400" dirty="0"/>
          </a:p>
        </p:txBody>
      </p:sp>
      <p:sp>
        <p:nvSpPr>
          <p:cNvPr id="6" name="向右箭號 5"/>
          <p:cNvSpPr/>
          <p:nvPr/>
        </p:nvSpPr>
        <p:spPr>
          <a:xfrm rot="10800000">
            <a:off x="7380312" y="2132856"/>
            <a:ext cx="504056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969318" y="3391403"/>
            <a:ext cx="506338" cy="54165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95852" y="210381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2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83884" y="2492896"/>
            <a:ext cx="263084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點選已完成的課程，進入下一頁面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297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AL7340\Desktop\擷取5414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3" y="216158"/>
            <a:ext cx="9030267" cy="66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右箭號 3"/>
          <p:cNvSpPr/>
          <p:nvPr/>
        </p:nvSpPr>
        <p:spPr>
          <a:xfrm rot="10800000">
            <a:off x="4499992" y="2890306"/>
            <a:ext cx="720080" cy="576064"/>
          </a:xfrm>
          <a:prstGeom prst="rightArrow">
            <a:avLst>
              <a:gd name="adj1" fmla="val 54349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364088" y="2636912"/>
            <a:ext cx="25922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點選「正式測驗」進入測驗頁面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31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Users\AL7340\Desktop\擷取41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748464" cy="68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向右箭號 4"/>
          <p:cNvSpPr/>
          <p:nvPr/>
        </p:nvSpPr>
        <p:spPr>
          <a:xfrm rot="16200000">
            <a:off x="5511889" y="4306359"/>
            <a:ext cx="576064" cy="54953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419872" y="5013176"/>
            <a:ext cx="396044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測驗完成</a:t>
            </a:r>
            <a:r>
              <a:rPr lang="zh-TW" altLang="en-US" sz="2400" dirty="0" smtClean="0"/>
              <a:t>後，點選「更新我的課程」，確認測驗成績及是否完成課程。</a:t>
            </a:r>
            <a:endParaRPr lang="zh-TW" altLang="en-US" sz="2400" dirty="0"/>
          </a:p>
        </p:txBody>
      </p:sp>
      <p:sp>
        <p:nvSpPr>
          <p:cNvPr id="7" name="向下箭號 6"/>
          <p:cNvSpPr/>
          <p:nvPr/>
        </p:nvSpPr>
        <p:spPr>
          <a:xfrm>
            <a:off x="5777180" y="1196752"/>
            <a:ext cx="595020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6660232" y="3825044"/>
            <a:ext cx="576064" cy="50405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038536" y="38924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308304" y="1889537"/>
            <a:ext cx="176368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dirty="0" smtClean="0"/>
              <a:t>勾選「列印證明」即可開啟證書</a:t>
            </a:r>
            <a:r>
              <a:rPr lang="en-US" altLang="zh-TW" sz="2000" dirty="0" smtClean="0"/>
              <a:t>PDF</a:t>
            </a:r>
            <a:r>
              <a:rPr lang="zh-TW" altLang="en-US" sz="2000" dirty="0" smtClean="0"/>
              <a:t>檔及列印</a:t>
            </a:r>
            <a:endParaRPr lang="zh-TW" altLang="en-US" sz="2000" dirty="0"/>
          </a:p>
        </p:txBody>
      </p:sp>
      <p:sp>
        <p:nvSpPr>
          <p:cNvPr id="11" name="向下箭號 10"/>
          <p:cNvSpPr/>
          <p:nvPr/>
        </p:nvSpPr>
        <p:spPr>
          <a:xfrm>
            <a:off x="7921046" y="4562788"/>
            <a:ext cx="595020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351162" y="1052736"/>
            <a:ext cx="52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347040" y="3964176"/>
            <a:ext cx="52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2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00192" y="3780329"/>
            <a:ext cx="52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3</a:t>
            </a:r>
            <a:endParaRPr lang="zh-TW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777984" y="3744324"/>
            <a:ext cx="52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4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443384" y="4508554"/>
            <a:ext cx="52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5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0922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7340\Desktop\擷取5456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52528" cy="66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436096" y="864294"/>
            <a:ext cx="288032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/>
              <a:t>除了</a:t>
            </a:r>
            <a:r>
              <a:rPr lang="zh-TW" altLang="en-US" sz="2800" dirty="0" smtClean="0"/>
              <a:t>列印證書</a:t>
            </a:r>
            <a:r>
              <a:rPr lang="zh-TW" altLang="en-US" sz="2800" dirty="0"/>
              <a:t>外，也</a:t>
            </a:r>
            <a:r>
              <a:rPr lang="zh-TW" altLang="en-US" sz="2800" dirty="0" smtClean="0"/>
              <a:t>記得儲存證書電子檔哦！</a:t>
            </a:r>
            <a:endParaRPr lang="zh-TW" altLang="en-US" sz="2800" dirty="0"/>
          </a:p>
        </p:txBody>
      </p:sp>
      <p:sp>
        <p:nvSpPr>
          <p:cNvPr id="5" name="向下箭號 4"/>
          <p:cNvSpPr/>
          <p:nvPr/>
        </p:nvSpPr>
        <p:spPr>
          <a:xfrm rot="10800000">
            <a:off x="4050762" y="554049"/>
            <a:ext cx="504056" cy="62049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92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3" y="498355"/>
            <a:ext cx="9159073" cy="60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下箭號 3"/>
          <p:cNvSpPr/>
          <p:nvPr/>
        </p:nvSpPr>
        <p:spPr>
          <a:xfrm rot="10800000">
            <a:off x="7164288" y="1366733"/>
            <a:ext cx="504056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20847" y="2173630"/>
            <a:ext cx="27094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點選「會員登入」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2171" y="2217655"/>
            <a:ext cx="193955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尚未註冊者</a:t>
            </a:r>
            <a:endParaRPr lang="en-US" altLang="zh-TW" sz="2400" dirty="0" smtClean="0"/>
          </a:p>
          <a:p>
            <a:pPr algn="ctr"/>
            <a:r>
              <a:rPr lang="zh-TW" altLang="en-US" sz="2400" dirty="0"/>
              <a:t>請</a:t>
            </a:r>
            <a:r>
              <a:rPr lang="zh-TW" altLang="en-US" sz="2400" dirty="0" smtClean="0"/>
              <a:t>點選「免費</a:t>
            </a:r>
            <a:r>
              <a:rPr lang="zh-TW" altLang="en-US" sz="2400" dirty="0"/>
              <a:t>加入</a:t>
            </a:r>
            <a:r>
              <a:rPr lang="zh-TW" altLang="en-US" sz="2400" dirty="0" smtClean="0"/>
              <a:t>會員」</a:t>
            </a:r>
            <a:endParaRPr lang="zh-TW" altLang="en-US" sz="2400" dirty="0"/>
          </a:p>
        </p:txBody>
      </p:sp>
      <p:sp>
        <p:nvSpPr>
          <p:cNvPr id="7" name="向右箭號 6"/>
          <p:cNvSpPr/>
          <p:nvPr/>
        </p:nvSpPr>
        <p:spPr>
          <a:xfrm>
            <a:off x="771500" y="4005064"/>
            <a:ext cx="620892" cy="51683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93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64" y="404663"/>
            <a:ext cx="9433829" cy="634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83568" y="1770772"/>
            <a:ext cx="208823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已註冊者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輸入手機號碼或電子郵件及密碼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948264" y="3356992"/>
            <a:ext cx="23042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未註冊者</a:t>
            </a:r>
            <a:endParaRPr lang="en-US" altLang="zh-TW" sz="2400" dirty="0" smtClean="0"/>
          </a:p>
          <a:p>
            <a:pPr algn="ctr"/>
            <a:r>
              <a:rPr lang="zh-TW" altLang="en-US" sz="2400" dirty="0"/>
              <a:t>請</a:t>
            </a:r>
            <a:r>
              <a:rPr lang="zh-TW" altLang="en-US" sz="2400" dirty="0" smtClean="0"/>
              <a:t>點選「建立新會員」</a:t>
            </a:r>
            <a:endParaRPr lang="zh-TW" altLang="en-US" sz="2400" dirty="0"/>
          </a:p>
        </p:txBody>
      </p:sp>
      <p:sp>
        <p:nvSpPr>
          <p:cNvPr id="7" name="向右箭號 6"/>
          <p:cNvSpPr/>
          <p:nvPr/>
        </p:nvSpPr>
        <p:spPr>
          <a:xfrm>
            <a:off x="2951820" y="2060849"/>
            <a:ext cx="720080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0800000">
            <a:off x="5940152" y="3574877"/>
            <a:ext cx="720080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7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106"/>
            <a:ext cx="9132168" cy="546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413956" y="4246695"/>
            <a:ext cx="230425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/>
              <a:t>台北</a:t>
            </a:r>
            <a:r>
              <a:rPr lang="en-US" altLang="zh-TW" sz="2000" dirty="0" smtClean="0"/>
              <a:t>e</a:t>
            </a:r>
            <a:r>
              <a:rPr lang="zh-TW" altLang="en-US" sz="2000" dirty="0" smtClean="0"/>
              <a:t>大需註冊台北卡金質會員</a:t>
            </a:r>
            <a:endParaRPr lang="en-US" altLang="zh-TW" sz="2000" dirty="0" smtClean="0"/>
          </a:p>
          <a:p>
            <a:pPr algn="ctr"/>
            <a:r>
              <a:rPr lang="zh-TW" altLang="en-US" sz="2000" dirty="0"/>
              <a:t>請</a:t>
            </a:r>
            <a:r>
              <a:rPr lang="zh-TW" altLang="en-US" sz="2000" dirty="0" smtClean="0"/>
              <a:t>點選「金質會員註冊」</a:t>
            </a:r>
            <a:endParaRPr lang="zh-TW" altLang="en-US" sz="2000" dirty="0"/>
          </a:p>
        </p:txBody>
      </p:sp>
      <p:sp>
        <p:nvSpPr>
          <p:cNvPr id="5" name="向下箭號 4"/>
          <p:cNvSpPr/>
          <p:nvPr/>
        </p:nvSpPr>
        <p:spPr>
          <a:xfrm>
            <a:off x="6012160" y="4277727"/>
            <a:ext cx="576064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86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38" y="476672"/>
            <a:ext cx="943447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2771800" y="4869161"/>
            <a:ext cx="864096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67544" y="3131234"/>
            <a:ext cx="238376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個人資料使用聲明</a:t>
            </a:r>
            <a:endParaRPr lang="en-US" altLang="zh-TW" dirty="0" smtClean="0"/>
          </a:p>
          <a:p>
            <a:pPr algn="ctr"/>
            <a:r>
              <a:rPr lang="zh-TW" altLang="en-US" dirty="0"/>
              <a:t>同意者請勾選本人已詳閱並同意上述個人資料使用相關內容</a:t>
            </a:r>
          </a:p>
        </p:txBody>
      </p:sp>
    </p:spTree>
    <p:extLst>
      <p:ext uri="{BB962C8B-B14F-4D97-AF65-F5344CB8AC3E}">
        <p14:creationId xmlns:p14="http://schemas.microsoft.com/office/powerpoint/2010/main" val="275464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AL7340\Desktop\未命名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30" y="393205"/>
            <a:ext cx="9241470" cy="642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2678288" y="2348880"/>
            <a:ext cx="576064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95536" y="2924944"/>
            <a:ext cx="27363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選擇「手機認證」或「電子郵件認證」</a:t>
            </a:r>
            <a:endParaRPr lang="en-US" altLang="zh-TW" sz="24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95536" y="234016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95536" y="4365104"/>
            <a:ext cx="27363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輸入</a:t>
            </a:r>
            <a:r>
              <a:rPr lang="zh-TW" altLang="en-US" sz="2400" dirty="0" smtClean="0"/>
              <a:t>「手機號碼」或「電子郵件」</a:t>
            </a:r>
            <a:endParaRPr lang="en-US" altLang="zh-TW" sz="240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417379" y="378032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2</a:t>
            </a:r>
            <a:endParaRPr lang="zh-TW" altLang="en-US" sz="3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980345" y="3111663"/>
            <a:ext cx="288032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點選寄送驗證碼</a:t>
            </a:r>
            <a:endParaRPr lang="en-US" altLang="zh-TW" sz="2400" dirty="0" smtClean="0"/>
          </a:p>
          <a:p>
            <a:pPr algn="ctr"/>
            <a:r>
              <a:rPr lang="zh-TW" altLang="en-US" sz="2400" dirty="0"/>
              <a:t>取得驗證碼後輸入</a:t>
            </a:r>
            <a:endParaRPr lang="en-US" altLang="zh-TW" sz="2400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6012160" y="252688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3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012160" y="4437112"/>
            <a:ext cx="288032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勾選「我不是機器人」後按下一步</a:t>
            </a:r>
            <a:endParaRPr lang="en-US" altLang="zh-TW" sz="2400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6012160" y="385963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4</a:t>
            </a:r>
            <a:endParaRPr lang="zh-TW" altLang="en-US" sz="3200" dirty="0"/>
          </a:p>
        </p:txBody>
      </p:sp>
      <p:sp>
        <p:nvSpPr>
          <p:cNvPr id="15" name="向右箭號 14"/>
          <p:cNvSpPr/>
          <p:nvPr/>
        </p:nvSpPr>
        <p:spPr>
          <a:xfrm rot="10800000">
            <a:off x="5483785" y="3155080"/>
            <a:ext cx="576064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10800000">
            <a:off x="4211960" y="3784684"/>
            <a:ext cx="576064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10800000">
            <a:off x="5195753" y="4385623"/>
            <a:ext cx="576064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85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AL7340\Desktop\擷取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5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5230" y="2060848"/>
            <a:ext cx="316835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填寫會員個人資料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3341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7340\Desktop\16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"/>
            <a:ext cx="5616624" cy="680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右箭號 3"/>
          <p:cNvSpPr/>
          <p:nvPr/>
        </p:nvSpPr>
        <p:spPr>
          <a:xfrm rot="10800000">
            <a:off x="6412258" y="4941168"/>
            <a:ext cx="1080120" cy="86409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660232" y="3866976"/>
            <a:ext cx="233975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選擇金質會員認證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0195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7340\Desktop\步驟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" y="238894"/>
            <a:ext cx="3282435" cy="34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7340\Desktop\步驟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71" y="1480690"/>
            <a:ext cx="2971289" cy="32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7340\Desktop\認證完成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00" y="3522262"/>
            <a:ext cx="31787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716016" y="238894"/>
            <a:ext cx="348290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準備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自然人憑證及讀卡機</a:t>
            </a:r>
            <a:r>
              <a:rPr lang="zh-TW" altLang="en-US" sz="2400" dirty="0" smtClean="0"/>
              <a:t>，依照網頁指示操作步驟完成認證。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0316" y="3680157"/>
            <a:ext cx="300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步驟一</a:t>
            </a:r>
            <a:endParaRPr lang="en-US" altLang="zh-TW" sz="2400" dirty="0" smtClean="0"/>
          </a:p>
          <a:p>
            <a:r>
              <a:rPr lang="zh-TW" altLang="en-US" sz="2400" dirty="0" smtClean="0"/>
              <a:t>下載安裝</a:t>
            </a:r>
            <a:r>
              <a:rPr lang="en-US" altLang="zh-TW" sz="2400" dirty="0" smtClean="0"/>
              <a:t>JRSYS</a:t>
            </a:r>
            <a:r>
              <a:rPr lang="zh-TW" altLang="en-US" sz="2400" dirty="0" smtClean="0"/>
              <a:t>系統</a:t>
            </a:r>
            <a:endParaRPr lang="en-US" altLang="zh-TW" sz="2400" dirty="0" smtClean="0"/>
          </a:p>
          <a:p>
            <a:r>
              <a:rPr lang="zh-TW" altLang="en-US" sz="2400" dirty="0" smtClean="0"/>
              <a:t>並開啟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982860" y="4756726"/>
            <a:ext cx="3000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步驟二</a:t>
            </a:r>
            <a:endParaRPr lang="en-US" altLang="zh-TW" sz="2400" dirty="0" smtClean="0"/>
          </a:p>
          <a:p>
            <a:r>
              <a:rPr lang="zh-TW" altLang="en-US" sz="2400" dirty="0" smtClean="0"/>
              <a:t>將自然人憑正插入讀卡機輸入身分證字號</a:t>
            </a:r>
            <a:endParaRPr lang="en-US" altLang="zh-TW" sz="2400" dirty="0" smtClean="0"/>
          </a:p>
          <a:p>
            <a:r>
              <a:rPr lang="zh-TW" altLang="en-US" sz="2400" dirty="0"/>
              <a:t>完成後即出現「認證完成」畫面</a:t>
            </a:r>
            <a:endParaRPr lang="en-US" altLang="zh-TW" sz="2400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6192688" y="2636912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認證完成後點選登入台北卡</a:t>
            </a:r>
            <a:r>
              <a:rPr lang="en-US" altLang="zh-TW" sz="2400" dirty="0" smtClean="0"/>
              <a:t>3.0</a:t>
            </a:r>
            <a:r>
              <a:rPr lang="zh-TW" altLang="en-US" sz="2400" dirty="0" smtClean="0"/>
              <a:t>網站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640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442</Words>
  <Application>Microsoft Office PowerPoint</Application>
  <PresentationFormat>投影片</PresentationFormat>
  <Paragraphs>61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賴姿穎</dc:creator>
  <cp:lastModifiedBy>張華珍</cp:lastModifiedBy>
  <cp:revision>20</cp:revision>
  <dcterms:created xsi:type="dcterms:W3CDTF">2019-01-25T02:39:02Z</dcterms:created>
  <dcterms:modified xsi:type="dcterms:W3CDTF">2023-11-14T04:00:53Z</dcterms:modified>
</cp:coreProperties>
</file>